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70" r:id="rId2"/>
    <p:sldId id="271" r:id="rId3"/>
    <p:sldId id="272" r:id="rId4"/>
    <p:sldId id="27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FF99"/>
    <a:srgbClr val="006600"/>
    <a:srgbClr val="003300"/>
    <a:srgbClr val="000066"/>
    <a:srgbClr val="660033"/>
    <a:srgbClr val="FF0000"/>
    <a:srgbClr val="FF0066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0147F-DC37-4D1E-96EF-798E906C4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848E3-686C-4F9C-A698-AC4EBA6E2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5F9F3-17A2-468B-9031-8833E1831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EF50B-7E75-44B2-83DA-E031A7049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6170F-FE9A-407D-BBE4-4706CD13D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78246-92E4-476A-8D8A-609C5900D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C8576-5D91-4299-9AFC-BBFB4E416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EA788-E6C2-4AB1-9DA3-3844AA2A7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E7948-E79D-4114-8B17-928C004D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D8D99-CDFF-47B8-A6AF-D48FCAEAF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6BBC1-4DD6-47FC-B774-240CA5733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th­ 5 ngµy 11 th¸ng 3 n¨m 2010</a:t>
            </a:r>
            <a:br>
              <a:rPr lang="en-US" smtClean="0"/>
            </a:br>
            <a:r>
              <a:rPr lang="en-US" smtClean="0"/>
              <a:t>§¹o ®øc</a:t>
            </a:r>
            <a:br>
              <a:rPr lang="en-US" smtClean="0"/>
            </a:br>
            <a:r>
              <a:rPr lang="en-US" smtClean="0"/>
              <a:t>Gióp ®ì ng­êi khuyÕt tËt ( t1)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273277-78BD-48E6-AF5C-588EE832E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.VnTim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.VnTim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.VnTim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.VnTim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.VnTim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pic>
        <p:nvPicPr>
          <p:cNvPr id="59396" name="Picture 4" descr="A079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59397" name="Picture 5" descr="tranh_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447800"/>
            <a:ext cx="516731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685800" y="0"/>
            <a:ext cx="82296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 b="1" u="sng">
                <a:solidFill>
                  <a:srgbClr val="000066"/>
                </a:solidFill>
              </a:rPr>
              <a:t>Đạo </a:t>
            </a:r>
            <a:r>
              <a:rPr lang="vi-VN" sz="2800" b="1" u="sng">
                <a:solidFill>
                  <a:srgbClr val="000066"/>
                </a:solidFill>
              </a:rPr>
              <a:t>đ</a:t>
            </a:r>
            <a:r>
              <a:rPr lang="en-US" sz="2800" b="1" u="sng">
                <a:solidFill>
                  <a:srgbClr val="000066"/>
                </a:solidFill>
              </a:rPr>
              <a:t>ức</a:t>
            </a:r>
            <a:r>
              <a:rPr lang="en-US" sz="2800" b="1" u="sng">
                <a:solidFill>
                  <a:srgbClr val="660033"/>
                </a:solidFill>
              </a:rPr>
              <a:t/>
            </a:r>
            <a:br>
              <a:rPr lang="en-US" sz="2800" b="1" u="sng">
                <a:solidFill>
                  <a:srgbClr val="660033"/>
                </a:solidFill>
              </a:rPr>
            </a:br>
            <a:r>
              <a:rPr lang="en-US" sz="3200" b="1">
                <a:solidFill>
                  <a:schemeClr val="tx2"/>
                </a:solidFill>
              </a:rPr>
              <a:t> </a:t>
            </a:r>
            <a:r>
              <a:rPr lang="en-US" sz="3600" b="1">
                <a:solidFill>
                  <a:srgbClr val="0000FF"/>
                </a:solidFill>
              </a:rPr>
              <a:t>Giúp </a:t>
            </a:r>
            <a:r>
              <a:rPr lang="vi-VN" sz="3600" b="1">
                <a:solidFill>
                  <a:srgbClr val="0000FF"/>
                </a:solidFill>
              </a:rPr>
              <a:t>đ</a:t>
            </a:r>
            <a:r>
              <a:rPr lang="en-US" sz="3600" b="1">
                <a:solidFill>
                  <a:srgbClr val="0000FF"/>
                </a:solidFill>
              </a:rPr>
              <a:t>ỡ ng</a:t>
            </a:r>
            <a:r>
              <a:rPr lang="vi-VN" sz="3600" b="1">
                <a:solidFill>
                  <a:srgbClr val="0000FF"/>
                </a:solidFill>
              </a:rPr>
              <a:t>ư</a:t>
            </a:r>
            <a:r>
              <a:rPr lang="en-US" sz="3600" b="1">
                <a:solidFill>
                  <a:srgbClr val="0000FF"/>
                </a:solidFill>
              </a:rPr>
              <a:t>ời khuyết tật </a:t>
            </a:r>
            <a:r>
              <a:rPr lang="en-US" sz="2800" b="1">
                <a:solidFill>
                  <a:srgbClr val="0000FF"/>
                </a:solidFill>
              </a:rPr>
              <a:t>(T1)</a:t>
            </a: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42863" y="2743200"/>
            <a:ext cx="39195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/>
              <a:t>a. Nội dung tranh vẽ gì?</a:t>
            </a: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42863" y="3498850"/>
            <a:ext cx="391477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200" b="1"/>
              <a:t> </a:t>
            </a:r>
            <a:r>
              <a:rPr lang="en-US" sz="2800" b="1"/>
              <a:t>b. Việc làm của các bạn nhỏ trong tranh giúp </a:t>
            </a:r>
            <a:r>
              <a:rPr lang="vi-VN" sz="2800" b="1"/>
              <a:t>đư</a:t>
            </a:r>
            <a:r>
              <a:rPr lang="en-US" sz="2800" b="1"/>
              <a:t>ợc gì cho bạn khuyết tật?</a:t>
            </a: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28575" y="5580063"/>
            <a:ext cx="3914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200" b="1"/>
              <a:t> </a:t>
            </a:r>
            <a:r>
              <a:rPr lang="en-US" sz="2800" b="1"/>
              <a:t>c. Nếu em có mặt ở </a:t>
            </a:r>
            <a:r>
              <a:rPr lang="vi-VN" sz="2800" b="1"/>
              <a:t>đ</a:t>
            </a:r>
            <a:r>
              <a:rPr lang="en-US" sz="2800" b="1"/>
              <a:t>ó, em sẽ làm gì?</a:t>
            </a:r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114300" y="1371600"/>
            <a:ext cx="3886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  </a:t>
            </a:r>
            <a:r>
              <a:rPr lang="en-US" sz="2800" b="1" u="sng"/>
              <a:t>Bài tập 1</a:t>
            </a:r>
            <a:r>
              <a:rPr lang="en-US" sz="2800" b="1"/>
              <a:t>: </a:t>
            </a:r>
          </a:p>
          <a:p>
            <a:r>
              <a:rPr lang="en-US" sz="2800" b="1"/>
              <a:t>  Quan sát tranh trả lời   câu hỏi: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1" grpId="0"/>
      <p:bldP spid="59402" grpId="0"/>
      <p:bldP spid="59403" grpId="0"/>
      <p:bldP spid="594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685800" y="0"/>
            <a:ext cx="82296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 b="1" u="sng">
                <a:solidFill>
                  <a:srgbClr val="000066"/>
                </a:solidFill>
              </a:rPr>
              <a:t>Đạo </a:t>
            </a:r>
            <a:r>
              <a:rPr lang="vi-VN" sz="2800" b="1" u="sng">
                <a:solidFill>
                  <a:srgbClr val="000066"/>
                </a:solidFill>
              </a:rPr>
              <a:t>đ</a:t>
            </a:r>
            <a:r>
              <a:rPr lang="en-US" sz="2800" b="1" u="sng">
                <a:solidFill>
                  <a:srgbClr val="000066"/>
                </a:solidFill>
              </a:rPr>
              <a:t>ức</a:t>
            </a:r>
            <a:r>
              <a:rPr lang="en-US" sz="2800" b="1" u="sng">
                <a:solidFill>
                  <a:srgbClr val="660033"/>
                </a:solidFill>
              </a:rPr>
              <a:t/>
            </a:r>
            <a:br>
              <a:rPr lang="en-US" sz="2800" b="1" u="sng">
                <a:solidFill>
                  <a:srgbClr val="660033"/>
                </a:solidFill>
              </a:rPr>
            </a:br>
            <a:r>
              <a:rPr lang="en-US" sz="3200" b="1">
                <a:solidFill>
                  <a:schemeClr val="tx2"/>
                </a:solidFill>
              </a:rPr>
              <a:t> </a:t>
            </a:r>
            <a:r>
              <a:rPr lang="en-US" sz="3600" b="1">
                <a:solidFill>
                  <a:srgbClr val="0000FF"/>
                </a:solidFill>
              </a:rPr>
              <a:t>Giúp </a:t>
            </a:r>
            <a:r>
              <a:rPr lang="vi-VN" sz="3600" b="1">
                <a:solidFill>
                  <a:srgbClr val="0000FF"/>
                </a:solidFill>
              </a:rPr>
              <a:t>đ</a:t>
            </a:r>
            <a:r>
              <a:rPr lang="en-US" sz="3600" b="1">
                <a:solidFill>
                  <a:srgbClr val="0000FF"/>
                </a:solidFill>
              </a:rPr>
              <a:t>ỡ ng</a:t>
            </a:r>
            <a:r>
              <a:rPr lang="vi-VN" sz="3600" b="1">
                <a:solidFill>
                  <a:srgbClr val="0000FF"/>
                </a:solidFill>
              </a:rPr>
              <a:t>ư</a:t>
            </a:r>
            <a:r>
              <a:rPr lang="en-US" sz="3600" b="1">
                <a:solidFill>
                  <a:srgbClr val="0000FF"/>
                </a:solidFill>
              </a:rPr>
              <a:t>ời khuyết tật </a:t>
            </a:r>
            <a:r>
              <a:rPr lang="en-US" sz="2800" b="1">
                <a:solidFill>
                  <a:srgbClr val="0000FF"/>
                </a:solidFill>
              </a:rPr>
              <a:t>(T1)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838200" y="1633538"/>
            <a:ext cx="74676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200" b="1"/>
              <a:t>Bài tập 2: Hãy ghi những việc em có thể làm </a:t>
            </a:r>
            <a:r>
              <a:rPr lang="vi-VN" sz="3200" b="1"/>
              <a:t>đ</a:t>
            </a:r>
            <a:r>
              <a:rPr lang="en-US" sz="3200" b="1"/>
              <a:t>ể giúp </a:t>
            </a:r>
            <a:r>
              <a:rPr lang="vi-VN" sz="3200" b="1"/>
              <a:t>đ</a:t>
            </a:r>
            <a:r>
              <a:rPr lang="en-US" sz="3200" b="1"/>
              <a:t>ỡ ng</a:t>
            </a:r>
            <a:r>
              <a:rPr lang="vi-VN" sz="3200" b="1"/>
              <a:t>ư</a:t>
            </a:r>
            <a:r>
              <a:rPr lang="en-US" sz="3200" b="1"/>
              <a:t>ời khuyết tật:</a:t>
            </a:r>
          </a:p>
        </p:txBody>
      </p:sp>
      <p:sp>
        <p:nvSpPr>
          <p:cNvPr id="60429" name="AutoShape 13"/>
          <p:cNvSpPr>
            <a:spLocks noChangeArrowheads="1"/>
          </p:cNvSpPr>
          <p:nvPr/>
        </p:nvSpPr>
        <p:spPr bwMode="auto">
          <a:xfrm>
            <a:off x="304800" y="2743200"/>
            <a:ext cx="8382000" cy="3505200"/>
          </a:xfrm>
          <a:prstGeom prst="irregularSeal1">
            <a:avLst/>
          </a:prstGeom>
          <a:solidFill>
            <a:srgbClr val="CC99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A50021"/>
                </a:solidFill>
              </a:rPr>
              <a:t>Thảo luận nhóm hai</a:t>
            </a: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914400" y="1981200"/>
            <a:ext cx="7391400" cy="5016500"/>
          </a:xfrm>
          <a:prstGeom prst="rect">
            <a:avLst/>
          </a:prstGeom>
          <a:solidFill>
            <a:srgbClr val="CC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200"/>
              <a:t>      </a:t>
            </a:r>
            <a:r>
              <a:rPr lang="en-US" sz="3200" b="1"/>
              <a:t>Những việc em có thể làm </a:t>
            </a:r>
            <a:r>
              <a:rPr lang="vi-VN" sz="3200" b="1"/>
              <a:t>đ</a:t>
            </a:r>
            <a:r>
              <a:rPr lang="en-US" sz="3200" b="1"/>
              <a:t>ể giúp </a:t>
            </a:r>
            <a:r>
              <a:rPr lang="vi-VN" sz="3200" b="1"/>
              <a:t>đ</a:t>
            </a:r>
            <a:r>
              <a:rPr lang="en-US" sz="3200" b="1"/>
              <a:t>ỡ ng</a:t>
            </a:r>
            <a:r>
              <a:rPr lang="vi-VN" sz="3200" b="1"/>
              <a:t>ư</a:t>
            </a:r>
            <a:r>
              <a:rPr lang="en-US" sz="3200" b="1"/>
              <a:t>ời khuyết tật: Đẩy xe l</a:t>
            </a:r>
            <a:r>
              <a:rPr lang="vi-VN" sz="3200" b="1"/>
              <a:t>ă</a:t>
            </a:r>
            <a:r>
              <a:rPr lang="en-US" sz="3200" b="1"/>
              <a:t>n cho ng</a:t>
            </a:r>
            <a:r>
              <a:rPr lang="vi-VN" sz="3200" b="1"/>
              <a:t>ư</a:t>
            </a:r>
            <a:r>
              <a:rPr lang="en-US" sz="3200" b="1"/>
              <a:t>ời bị liệt chân; dẫn ng</a:t>
            </a:r>
            <a:r>
              <a:rPr lang="vi-VN" sz="3200" b="1"/>
              <a:t>ư</a:t>
            </a:r>
            <a:r>
              <a:rPr lang="en-US" sz="3200" b="1"/>
              <a:t>ời mù qua </a:t>
            </a:r>
            <a:r>
              <a:rPr lang="vi-VN" sz="3200" b="1"/>
              <a:t>đư</a:t>
            </a:r>
            <a:r>
              <a:rPr lang="en-US" sz="3200" b="1"/>
              <a:t>ờng; quyên góp </a:t>
            </a:r>
            <a:r>
              <a:rPr lang="vi-VN" sz="3200" b="1"/>
              <a:t>đ</a:t>
            </a:r>
            <a:r>
              <a:rPr lang="en-US" sz="3200" b="1"/>
              <a:t>ể giúp </a:t>
            </a:r>
            <a:r>
              <a:rPr lang="vi-VN" sz="3200" b="1"/>
              <a:t>đ</a:t>
            </a:r>
            <a:r>
              <a:rPr lang="en-US" sz="3200" b="1"/>
              <a:t>ỡ ng</a:t>
            </a:r>
            <a:r>
              <a:rPr lang="vi-VN" sz="3200" b="1"/>
              <a:t>ư</a:t>
            </a:r>
            <a:r>
              <a:rPr lang="en-US" sz="3200" b="1"/>
              <a:t>ời khuyết tật; mua t</a:t>
            </a:r>
            <a:r>
              <a:rPr lang="vi-VN" sz="3200" b="1"/>
              <a:t>ă</a:t>
            </a:r>
            <a:r>
              <a:rPr lang="en-US" sz="3200" b="1"/>
              <a:t>m giúp ng</a:t>
            </a:r>
            <a:r>
              <a:rPr lang="vi-VN" sz="3200" b="1"/>
              <a:t>ư</a:t>
            </a:r>
            <a:r>
              <a:rPr lang="en-US" sz="3200" b="1"/>
              <a:t>ời mù; vui ch</a:t>
            </a:r>
            <a:r>
              <a:rPr lang="vi-VN" sz="3200" b="1"/>
              <a:t>ơ</a:t>
            </a:r>
            <a:r>
              <a:rPr lang="en-US" sz="3200" b="1"/>
              <a:t>i cùng các bạn khuyết tật; h</a:t>
            </a:r>
            <a:r>
              <a:rPr lang="vi-VN" sz="3200" b="1"/>
              <a:t>ư</a:t>
            </a:r>
            <a:r>
              <a:rPr lang="en-US" sz="3200" b="1"/>
              <a:t>ớng dẫn bạn khuyết tật học tập, sinh hoạt Đội; ....</a:t>
            </a:r>
          </a:p>
          <a:p>
            <a:pPr marL="342900" indent="-342900"/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8" grpId="0"/>
      <p:bldP spid="60429" grpId="0" animBg="1"/>
      <p:bldP spid="60429" grpId="1" animBg="1"/>
      <p:bldP spid="604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685800" y="0"/>
            <a:ext cx="82296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 b="1" u="sng">
                <a:solidFill>
                  <a:srgbClr val="000066"/>
                </a:solidFill>
              </a:rPr>
              <a:t>Đạo </a:t>
            </a:r>
            <a:r>
              <a:rPr lang="vi-VN" sz="2800" b="1" u="sng">
                <a:solidFill>
                  <a:srgbClr val="000066"/>
                </a:solidFill>
              </a:rPr>
              <a:t>đ</a:t>
            </a:r>
            <a:r>
              <a:rPr lang="en-US" sz="2800" b="1" u="sng">
                <a:solidFill>
                  <a:srgbClr val="000066"/>
                </a:solidFill>
              </a:rPr>
              <a:t>ức</a:t>
            </a:r>
            <a:r>
              <a:rPr lang="en-US" sz="2800" b="1" u="sng">
                <a:solidFill>
                  <a:srgbClr val="660033"/>
                </a:solidFill>
              </a:rPr>
              <a:t/>
            </a:r>
            <a:br>
              <a:rPr lang="en-US" sz="2800" b="1" u="sng">
                <a:solidFill>
                  <a:srgbClr val="660033"/>
                </a:solidFill>
              </a:rPr>
            </a:br>
            <a:r>
              <a:rPr lang="en-US" sz="3200" b="1">
                <a:solidFill>
                  <a:schemeClr val="tx2"/>
                </a:solidFill>
              </a:rPr>
              <a:t> </a:t>
            </a:r>
            <a:r>
              <a:rPr lang="en-US" sz="3600" b="1">
                <a:solidFill>
                  <a:srgbClr val="0000FF"/>
                </a:solidFill>
              </a:rPr>
              <a:t>Giúp </a:t>
            </a:r>
            <a:r>
              <a:rPr lang="vi-VN" sz="3600" b="1">
                <a:solidFill>
                  <a:srgbClr val="0000FF"/>
                </a:solidFill>
              </a:rPr>
              <a:t>đ</a:t>
            </a:r>
            <a:r>
              <a:rPr lang="en-US" sz="3600" b="1">
                <a:solidFill>
                  <a:srgbClr val="0000FF"/>
                </a:solidFill>
              </a:rPr>
              <a:t>ỡ ng</a:t>
            </a:r>
            <a:r>
              <a:rPr lang="vi-VN" sz="3600" b="1">
                <a:solidFill>
                  <a:srgbClr val="0000FF"/>
                </a:solidFill>
              </a:rPr>
              <a:t>ư</a:t>
            </a:r>
            <a:r>
              <a:rPr lang="en-US" sz="3600" b="1">
                <a:solidFill>
                  <a:srgbClr val="0000FF"/>
                </a:solidFill>
              </a:rPr>
              <a:t>ời khuyết tật </a:t>
            </a:r>
            <a:r>
              <a:rPr lang="en-US" sz="2800" b="1">
                <a:solidFill>
                  <a:srgbClr val="0000FF"/>
                </a:solidFill>
              </a:rPr>
              <a:t>(1)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1000125" y="1571625"/>
            <a:ext cx="4572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200" b="1">
                <a:solidFill>
                  <a:srgbClr val="000066"/>
                </a:solidFill>
              </a:rPr>
              <a:t>Bài tập 3</a:t>
            </a:r>
            <a:r>
              <a:rPr lang="en-US" sz="3200"/>
              <a:t>: </a:t>
            </a:r>
            <a:r>
              <a:rPr lang="en-US" sz="3200" b="1"/>
              <a:t>Bày tỏ ý kiến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1062038" y="2257425"/>
            <a:ext cx="7924800" cy="1077913"/>
          </a:xfrm>
          <a:prstGeom prst="rect">
            <a:avLst/>
          </a:prstGeom>
          <a:solidFill>
            <a:srgbClr val="CC99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200" b="1"/>
              <a:t>a.Giúp </a:t>
            </a:r>
            <a:r>
              <a:rPr lang="vi-VN" sz="3200" b="1"/>
              <a:t>đ</a:t>
            </a:r>
            <a:r>
              <a:rPr lang="en-US" sz="3200" b="1"/>
              <a:t>ỡ ng</a:t>
            </a:r>
            <a:r>
              <a:rPr lang="vi-VN" sz="3200" b="1"/>
              <a:t>ư</a:t>
            </a:r>
            <a:r>
              <a:rPr lang="en-US" sz="3200" b="1"/>
              <a:t>ời khuyết tật là việc nên làm.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1047750" y="2895600"/>
            <a:ext cx="7924800" cy="1076325"/>
          </a:xfrm>
          <a:prstGeom prst="rect">
            <a:avLst/>
          </a:prstGeom>
          <a:solidFill>
            <a:srgbClr val="CC99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200" b="1"/>
              <a:t>b. Chỉ cần giúp </a:t>
            </a:r>
            <a:r>
              <a:rPr lang="vi-VN" sz="3200" b="1"/>
              <a:t>đ</a:t>
            </a:r>
            <a:r>
              <a:rPr lang="en-US" sz="3200" b="1"/>
              <a:t>ỡ ng</a:t>
            </a:r>
            <a:r>
              <a:rPr lang="vi-VN" sz="3200" b="1"/>
              <a:t>ư</a:t>
            </a:r>
            <a:r>
              <a:rPr lang="en-US" sz="3200" b="1"/>
              <a:t>ời khuyết tật là th</a:t>
            </a:r>
            <a:r>
              <a:rPr lang="vi-VN" sz="3200" b="1"/>
              <a:t>ươ</a:t>
            </a:r>
            <a:r>
              <a:rPr lang="en-US" sz="3200" b="1"/>
              <a:t>ng binh.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1033463" y="4038600"/>
            <a:ext cx="7924800" cy="1076325"/>
          </a:xfrm>
          <a:prstGeom prst="rect">
            <a:avLst/>
          </a:prstGeom>
          <a:solidFill>
            <a:srgbClr val="CC99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200" b="1"/>
              <a:t>c. Phân biệt </a:t>
            </a:r>
            <a:r>
              <a:rPr lang="vi-VN" sz="3200" b="1"/>
              <a:t>đ</a:t>
            </a:r>
            <a:r>
              <a:rPr lang="en-US" sz="3200" b="1"/>
              <a:t>ối xử với bạn khuyết tật là vi phạm quyền trẻ em.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1019175" y="5148263"/>
            <a:ext cx="7924800" cy="1563687"/>
          </a:xfrm>
          <a:prstGeom prst="rect">
            <a:avLst/>
          </a:prstGeom>
          <a:solidFill>
            <a:srgbClr val="CC99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200" b="1"/>
              <a:t>d. Giúp </a:t>
            </a:r>
            <a:r>
              <a:rPr lang="vi-VN" sz="3200" b="1"/>
              <a:t>đ</a:t>
            </a:r>
            <a:r>
              <a:rPr lang="en-US" sz="3200" b="1"/>
              <a:t>ỡ ng</a:t>
            </a:r>
            <a:r>
              <a:rPr lang="vi-VN" sz="3200" b="1"/>
              <a:t>ư</a:t>
            </a:r>
            <a:r>
              <a:rPr lang="en-US" sz="3200" b="1"/>
              <a:t>ời khuyêt tật là góp phần làm giảm bớt những khó kh</a:t>
            </a:r>
            <a:r>
              <a:rPr lang="vi-VN" sz="3200" b="1"/>
              <a:t>ă</a:t>
            </a:r>
            <a:r>
              <a:rPr lang="en-US" sz="3200" b="1"/>
              <a:t>n, thiệt thòi cho họ.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261938" y="2271713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233363" y="31242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209550" y="413385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228600" y="5181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1460" name="Picture 7" descr="bigemo_harabe_net-1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8" y="3962400"/>
            <a:ext cx="91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2" name="Picture 10" descr="36_1_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3" y="3124200"/>
            <a:ext cx="8651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3" name="Picture 7" descr="bigemo_harabe_net-1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22098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4" name="Picture 7" descr="bigemo_harabe_net-1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5029200"/>
            <a:ext cx="9191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46" grpId="0" animBg="1"/>
      <p:bldP spid="61446" grpId="1" animBg="1"/>
      <p:bldP spid="61447" grpId="0" animBg="1"/>
      <p:bldP spid="61447" grpId="1" animBg="1"/>
      <p:bldP spid="61448" grpId="0" animBg="1"/>
      <p:bldP spid="61448" grpId="1" animBg="1"/>
      <p:bldP spid="61449" grpId="0" animBg="1"/>
      <p:bldP spid="61449" grpId="1" animBg="1"/>
      <p:bldP spid="61450" grpId="0" animBg="1"/>
      <p:bldP spid="61451" grpId="0" animBg="1"/>
      <p:bldP spid="61452" grpId="0" animBg="1"/>
      <p:bldP spid="614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685800" y="209550"/>
            <a:ext cx="82296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 b="1" u="sng">
                <a:solidFill>
                  <a:srgbClr val="000066"/>
                </a:solidFill>
              </a:rPr>
              <a:t>Đạo </a:t>
            </a:r>
            <a:r>
              <a:rPr lang="vi-VN" sz="2800" b="1" u="sng">
                <a:solidFill>
                  <a:srgbClr val="000066"/>
                </a:solidFill>
              </a:rPr>
              <a:t>đ</a:t>
            </a:r>
            <a:r>
              <a:rPr lang="en-US" sz="2800" b="1" u="sng">
                <a:solidFill>
                  <a:srgbClr val="000066"/>
                </a:solidFill>
              </a:rPr>
              <a:t>ức</a:t>
            </a:r>
            <a:r>
              <a:rPr lang="en-US" sz="2800" b="1" u="sng">
                <a:solidFill>
                  <a:srgbClr val="660033"/>
                </a:solidFill>
              </a:rPr>
              <a:t/>
            </a:r>
            <a:br>
              <a:rPr lang="en-US" sz="2800" b="1" u="sng">
                <a:solidFill>
                  <a:srgbClr val="660033"/>
                </a:solidFill>
              </a:rPr>
            </a:br>
            <a:r>
              <a:rPr lang="en-US" sz="3200" b="1">
                <a:solidFill>
                  <a:schemeClr val="tx2"/>
                </a:solidFill>
              </a:rPr>
              <a:t> </a:t>
            </a:r>
            <a:r>
              <a:rPr lang="en-US" sz="3600" b="1">
                <a:solidFill>
                  <a:srgbClr val="0000FF"/>
                </a:solidFill>
              </a:rPr>
              <a:t>Giúp </a:t>
            </a:r>
            <a:r>
              <a:rPr lang="vi-VN" sz="3600" b="1">
                <a:solidFill>
                  <a:srgbClr val="0000FF"/>
                </a:solidFill>
              </a:rPr>
              <a:t>đ</a:t>
            </a:r>
            <a:r>
              <a:rPr lang="en-US" sz="3600" b="1">
                <a:solidFill>
                  <a:srgbClr val="0000FF"/>
                </a:solidFill>
              </a:rPr>
              <a:t>ỡ ng</a:t>
            </a:r>
            <a:r>
              <a:rPr lang="vi-VN" sz="3600" b="1">
                <a:solidFill>
                  <a:srgbClr val="0000FF"/>
                </a:solidFill>
              </a:rPr>
              <a:t>ư</a:t>
            </a:r>
            <a:r>
              <a:rPr lang="en-US" sz="3600" b="1">
                <a:solidFill>
                  <a:srgbClr val="0000FF"/>
                </a:solidFill>
              </a:rPr>
              <a:t>ời khuyết tật </a:t>
            </a:r>
            <a:r>
              <a:rPr lang="en-US" sz="2800" b="1">
                <a:solidFill>
                  <a:srgbClr val="0000FF"/>
                </a:solidFill>
              </a:rPr>
              <a:t>(T1)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161925" y="1990725"/>
            <a:ext cx="8839200" cy="50165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600" b="1" u="sng">
                <a:solidFill>
                  <a:srgbClr val="FF0000"/>
                </a:solidFill>
              </a:rPr>
              <a:t>Ghi nhớ</a:t>
            </a:r>
            <a:r>
              <a:rPr lang="en-US" sz="3600" b="1">
                <a:solidFill>
                  <a:srgbClr val="FF0000"/>
                </a:solidFill>
              </a:rPr>
              <a:t>:</a:t>
            </a:r>
            <a:r>
              <a:rPr lang="en-US" sz="3600" b="1"/>
              <a:t>    </a:t>
            </a:r>
            <a:r>
              <a:rPr lang="en-US" sz="4000" b="1"/>
              <a:t>Ng</a:t>
            </a:r>
            <a:r>
              <a:rPr lang="vi-VN" sz="4000" b="1"/>
              <a:t>ư</a:t>
            </a:r>
            <a:r>
              <a:rPr lang="en-US" sz="4000" b="1"/>
              <a:t>ời khuyết tật chịu nhiều </a:t>
            </a:r>
            <a:r>
              <a:rPr lang="vi-VN" sz="4000" b="1"/>
              <a:t>đ</a:t>
            </a:r>
            <a:r>
              <a:rPr lang="en-US" sz="4000" b="1"/>
              <a:t>au khổ, thiệt thòi, họ th</a:t>
            </a:r>
            <a:r>
              <a:rPr lang="vi-VN" sz="4000" b="1"/>
              <a:t>ư</a:t>
            </a:r>
            <a:r>
              <a:rPr lang="en-US" sz="4000" b="1"/>
              <a:t>ờng gặp nhiều khó kh</a:t>
            </a:r>
            <a:r>
              <a:rPr lang="vi-VN" sz="4000" b="1"/>
              <a:t>ă</a:t>
            </a:r>
            <a:r>
              <a:rPr lang="en-US" sz="4000" b="1"/>
              <a:t>n trong cuộc sống. Cần giúp </a:t>
            </a:r>
            <a:r>
              <a:rPr lang="vi-VN" sz="4000" b="1"/>
              <a:t>đ</a:t>
            </a:r>
            <a:r>
              <a:rPr lang="en-US" sz="4000" b="1"/>
              <a:t>ỡ ng</a:t>
            </a:r>
            <a:r>
              <a:rPr lang="vi-VN" sz="4000" b="1"/>
              <a:t>ư</a:t>
            </a:r>
            <a:r>
              <a:rPr lang="en-US" sz="4000" b="1"/>
              <a:t>ời khuyết tật </a:t>
            </a:r>
            <a:r>
              <a:rPr lang="vi-VN" sz="4000" b="1"/>
              <a:t>đ</a:t>
            </a:r>
            <a:r>
              <a:rPr lang="en-US" sz="4000" b="1"/>
              <a:t>ể họ bớt buồn tủi, vất vả, thêm tự tin vào cuộc sống. Chúng ta cần làm những việc phù hợp với khả n</a:t>
            </a:r>
            <a:r>
              <a:rPr lang="vi-VN" sz="4000" b="1"/>
              <a:t>ă</a:t>
            </a:r>
            <a:r>
              <a:rPr lang="en-US" sz="4000" b="1"/>
              <a:t>ng </a:t>
            </a:r>
            <a:r>
              <a:rPr lang="vi-VN" sz="4000" b="1"/>
              <a:t>đ</a:t>
            </a:r>
            <a:r>
              <a:rPr lang="en-US" sz="4000" b="1"/>
              <a:t>ể giúp </a:t>
            </a:r>
            <a:r>
              <a:rPr lang="vi-VN" sz="4000" b="1"/>
              <a:t>đ</a:t>
            </a:r>
            <a:r>
              <a:rPr lang="en-US" sz="4000" b="1"/>
              <a:t>ỡ họ.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334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.VnTime</vt:lpstr>
      <vt:lpstr>Calibri</vt:lpstr>
      <vt:lpstr>Default Design</vt:lpstr>
      <vt:lpstr>Slide 1</vt:lpstr>
      <vt:lpstr>Slide 2</vt:lpstr>
      <vt:lpstr>Slide 3</vt:lpstr>
      <vt:lpstr>Slide 4</vt:lpstr>
    </vt:vector>
  </TitlesOfParts>
  <Company>16 Tran Phu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4 ngµy 30 th¸ng 12 n¨m 2008 häc vÇn</dc:title>
  <dc:creator>Vanxuan</dc:creator>
  <cp:lastModifiedBy>CSTeam</cp:lastModifiedBy>
  <cp:revision>17</cp:revision>
  <dcterms:created xsi:type="dcterms:W3CDTF">2006-12-31T17:18:40Z</dcterms:created>
  <dcterms:modified xsi:type="dcterms:W3CDTF">2016-06-29T08:54:05Z</dcterms:modified>
</cp:coreProperties>
</file>